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3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3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5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Kλικ για επεξεργασία του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7DBABF37-365E-4C91-BEFA-984CFE05D5C2}" type="datetimeFigureOut">
              <a:rPr lang="el-GR"/>
              <a:pPr>
                <a:defRPr/>
              </a:pPr>
              <a:t>2/4/2015</a:t>
            </a:fld>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F2C7291B-7C7F-4EA0-B3EC-119160C7306D}"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09A9F2ED-A2E1-46D4-BAC7-F034D971D55C}" type="datetimeFigureOut">
              <a:rPr lang="el-GR"/>
              <a:pPr>
                <a:defRPr/>
              </a:pPr>
              <a:t>2/4/2015</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B618D86B-B5A2-43F5-AAC3-687D8280E77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F1EB531E-478E-4345-91F6-C39B40E431EE}" type="datetimeFigureOut">
              <a:rPr lang="el-GR"/>
              <a:pPr>
                <a:defRPr/>
              </a:pPr>
              <a:t>2/4/2015</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2F267BF6-C5BF-4DD2-A6BD-7E53F4F6062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Kλικ για επεξεργασία του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F7D64A35-5B51-49D6-8C9A-816BA382EB26}" type="datetimeFigureOut">
              <a:rPr lang="el-GR"/>
              <a:pPr>
                <a:defRPr/>
              </a:pPr>
              <a:t>2/4/2015</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0299EABC-D567-43D9-8C58-89CC6EB3136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3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4DBB5CE-C00E-472B-ACD7-2EF16C4BF0AD}" type="datetimeFigureOut">
              <a:rPr lang="el-GR"/>
              <a:pPr>
                <a:defRPr/>
              </a:pPr>
              <a:t>2/4/2015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59704B5-E82D-4F01-BFB6-DA265E7DB80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E93DFB66-B819-468E-AD23-164D3406EDCC}" type="datetimeFigureOut">
              <a:rPr lang="el-GR"/>
              <a:pPr>
                <a:defRPr/>
              </a:pPr>
              <a:t>2/4/2015</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462F5D21-E3C8-4887-B738-075C588EB49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Kλικ για επεξεργασία του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9" name="8 - Θέση αριθμού διαφάνειας"/>
          <p:cNvSpPr>
            <a:spLocks noGrp="1"/>
          </p:cNvSpPr>
          <p:nvPr>
            <p:ph type="sldNum" sz="quarter" idx="10"/>
          </p:nvPr>
        </p:nvSpPr>
        <p:spPr/>
        <p:txBody>
          <a:bodyPr/>
          <a:lstStyle>
            <a:lvl1pPr>
              <a:defRPr/>
            </a:lvl1pPr>
          </a:lstStyle>
          <a:p>
            <a:pPr>
              <a:defRPr/>
            </a:pPr>
            <a:fld id="{EFC09EA8-D124-4108-BCF0-0AB68E11108A}"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fld id="{7E053369-1688-41FB-8B42-0332D96A81CB}" type="datetimeFigureOut">
              <a:rPr lang="el-GR"/>
              <a:pPr>
                <a:defRPr/>
              </a:pPr>
              <a:t>2/4/2015</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BB87346A-5D47-481A-98BD-E22197BB4A27}" type="datetimeFigureOut">
              <a:rPr lang="el-GR"/>
              <a:pPr>
                <a:defRPr/>
              </a:pPr>
              <a:t>2/4/2015</a:t>
            </a:fld>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0134411D-942B-41C8-AE36-9EC6434B8BE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DC3E430E-7119-4409-8FB4-DBCA8514F7A8}" type="datetimeFigureOut">
              <a:rPr lang="el-GR"/>
              <a:pPr>
                <a:defRPr/>
              </a:pPr>
              <a:t>2/4/2015</a:t>
            </a:fld>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1877B85F-C0CF-41DE-B633-74C70A1D642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Kλικ για επεξεργασία του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73BB06FD-E51C-47F6-80B8-B9F83E1E6092}" type="datetimeFigureOut">
              <a:rPr lang="el-GR"/>
              <a:pPr>
                <a:defRPr/>
              </a:pPr>
              <a:t>2/4/2015</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07EF843B-3CAE-4958-A856-CCD2329F1909}"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23 - Θέση ημερομηνίας"/>
          <p:cNvSpPr>
            <a:spLocks noGrp="1"/>
          </p:cNvSpPr>
          <p:nvPr>
            <p:ph type="dt" sz="half" idx="10"/>
          </p:nvPr>
        </p:nvSpPr>
        <p:spPr/>
        <p:txBody>
          <a:bodyPr/>
          <a:lstStyle>
            <a:lvl1pPr>
              <a:defRPr/>
            </a:lvl1pPr>
          </a:lstStyle>
          <a:p>
            <a:pPr>
              <a:defRPr/>
            </a:pPr>
            <a:fld id="{46A668DD-6086-43A6-84F4-F7CEEA2B8D85}" type="datetimeFigureOut">
              <a:rPr lang="el-GR"/>
              <a:pPr>
                <a:defRPr/>
              </a:pPr>
              <a:t>2/4/2015</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38A57F07-339B-4491-8966-37BCA70750F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8 - Θέση κειμένου"/>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BA82AAAF-2D9C-419A-9EF9-6C172C61DC93}" type="datetimeFigureOut">
              <a:rPr lang="el-GR"/>
              <a:pPr>
                <a:defRPr/>
              </a:pPr>
              <a:t>2/4/2015</a:t>
            </a:fld>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BABB7E0A-9E17-43E7-9397-0832644FA733}"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3723" r:id="rId1"/>
    <p:sldLayoutId id="2147483715" r:id="rId2"/>
    <p:sldLayoutId id="2147483724" r:id="rId3"/>
    <p:sldLayoutId id="2147483716" r:id="rId4"/>
    <p:sldLayoutId id="2147483725"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332656"/>
            <a:ext cx="8305800" cy="1296144"/>
          </a:xfrm>
        </p:spPr>
        <p:style>
          <a:lnRef idx="1">
            <a:schemeClr val="accent1"/>
          </a:lnRef>
          <a:fillRef idx="3">
            <a:schemeClr val="accent1"/>
          </a:fillRef>
          <a:effectRef idx="2">
            <a:schemeClr val="accent1"/>
          </a:effectRef>
          <a:fontRef idx="minor">
            <a:schemeClr val="lt1"/>
          </a:fontRef>
        </p:style>
        <p:txBody>
          <a:bodyPr/>
          <a:lstStyle/>
          <a:p>
            <a:pPr eaLnBrk="1" fontAlgn="auto" hangingPunct="1">
              <a:spcAft>
                <a:spcPts val="0"/>
              </a:spcAft>
              <a:defRPr/>
            </a:pPr>
            <a:r>
              <a:rPr lang="el-GR" sz="6000" smtClean="0">
                <a:solidFill>
                  <a:schemeClr val="accent1">
                    <a:lumMod val="50000"/>
                  </a:schemeClr>
                </a:solidFill>
                <a:effectLst>
                  <a:innerShdw blurRad="50800" dist="25400" dir="13500000">
                    <a:srgbClr val="000000">
                      <a:alpha val="70000"/>
                    </a:srgbClr>
                  </a:innerShdw>
                  <a:reflection blurRad="6350" stA="60000" endA="900" endPos="58000" dir="5400000" sy="-100000" algn="bl" rotWithShape="0"/>
                </a:effectLst>
                <a:latin typeface="Book Antiqua" pitchFamily="18" charset="0"/>
              </a:rPr>
              <a:t>ΑΓΊΑ ΠΑΡΑΣΚΕΥΗ</a:t>
            </a:r>
            <a:endParaRPr lang="el-GR" sz="6000">
              <a:solidFill>
                <a:schemeClr val="accent1">
                  <a:lumMod val="50000"/>
                </a:schemeClr>
              </a:solidFill>
              <a:effectLst>
                <a:innerShdw blurRad="50800" dist="25400" dir="13500000">
                  <a:srgbClr val="000000">
                    <a:alpha val="70000"/>
                  </a:srgbClr>
                </a:innerShdw>
                <a:reflection blurRad="6350" stA="60000" endA="900" endPos="58000" dir="5400000" sy="-100000" algn="bl" rotWithShape="0"/>
              </a:effectLst>
              <a:latin typeface="Book Antiqua" pitchFamily="18" charset="0"/>
            </a:endParaRPr>
          </a:p>
        </p:txBody>
      </p:sp>
      <p:pic>
        <p:nvPicPr>
          <p:cNvPr id="5" name="4 - Εικόνα" descr="11079775_346618342203777_1032990398_n.jpg"/>
          <p:cNvPicPr>
            <a:picLocks noChangeAspect="1"/>
          </p:cNvPicPr>
          <p:nvPr/>
        </p:nvPicPr>
        <p:blipFill>
          <a:blip r:embed="rId2" cstate="print">
            <a:lum contrast="10000"/>
          </a:blip>
          <a:stretch>
            <a:fillRect/>
          </a:stretch>
        </p:blipFill>
        <p:spPr>
          <a:xfrm>
            <a:off x="467544" y="1772816"/>
            <a:ext cx="8208912" cy="4659982"/>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00808"/>
            <a:ext cx="6419056" cy="4608512"/>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274320" indent="-274320" eaLnBrk="1" fontAlgn="auto" hangingPunct="1">
              <a:spcAft>
                <a:spcPts val="0"/>
              </a:spcAft>
              <a:buFont typeface="Wingdings 2"/>
              <a:buNone/>
              <a:defRPr/>
            </a:pPr>
            <a:r>
              <a:rPr lang="el-GR" dirty="0" smtClean="0">
                <a:solidFill>
                  <a:schemeClr val="accent1">
                    <a:lumMod val="50000"/>
                  </a:schemeClr>
                </a:solidFill>
                <a:latin typeface="Book Antiqua" pitchFamily="18" charset="0"/>
              </a:rPr>
              <a:t>   </a:t>
            </a:r>
            <a:r>
              <a:rPr lang="el-GR" sz="3100" dirty="0" smtClean="0">
                <a:solidFill>
                  <a:schemeClr val="accent1">
                    <a:lumMod val="50000"/>
                  </a:schemeClr>
                </a:solidFill>
                <a:latin typeface="Book Antiqua" pitchFamily="18" charset="0"/>
              </a:rPr>
              <a:t>Η εκκλησία του Αγίου Αντωνίου πρόκειται για εκκλησία με αρχιτεκτονικό τύπο τον μονόχορο καμαροσκέπαστο, του 15</a:t>
            </a:r>
            <a:r>
              <a:rPr lang="el-GR" sz="3100" baseline="30000" dirty="0" smtClean="0">
                <a:solidFill>
                  <a:schemeClr val="accent1">
                    <a:lumMod val="50000"/>
                  </a:schemeClr>
                </a:solidFill>
                <a:latin typeface="Book Antiqua" pitchFamily="18" charset="0"/>
              </a:rPr>
              <a:t>ου</a:t>
            </a:r>
            <a:r>
              <a:rPr lang="el-GR" sz="3100" dirty="0" smtClean="0">
                <a:solidFill>
                  <a:schemeClr val="accent1">
                    <a:lumMod val="50000"/>
                  </a:schemeClr>
                </a:solidFill>
                <a:latin typeface="Book Antiqua" pitchFamily="18" charset="0"/>
              </a:rPr>
              <a:t> αιώνα.  Όπως βλέπουμε και στην εικόνα, διαθέτει κορντόνε, ανακουφιστικό τόξο και κάποια πορσελάνινα πιατάκια που σχηματίζουν ένα σταυρό, και έχουν ρόλο διακοσμητικό και συμβολικό. Ο Ναός διαθέτει σπουδαίες τοιχογραφίες από πολύ μορφωμένο Κωνσταντινουπολύτη ζωγράφο, ενώ οι τοιχογραφίες έχουν διδακτικό και συμβολικό ρόλο.     </a:t>
            </a:r>
            <a:endParaRPr lang="el-GR" sz="3100" dirty="0">
              <a:solidFill>
                <a:schemeClr val="accent1">
                  <a:lumMod val="50000"/>
                </a:schemeClr>
              </a:solidFill>
              <a:latin typeface="Book Antiqua" pitchFamily="18" charset="0"/>
            </a:endParaRPr>
          </a:p>
        </p:txBody>
      </p:sp>
      <p:sp>
        <p:nvSpPr>
          <p:cNvPr id="3" name="2 - Τίτλος"/>
          <p:cNvSpPr>
            <a:spLocks noGrp="1"/>
          </p:cNvSpPr>
          <p:nvPr>
            <p:ph type="title"/>
          </p:nvPr>
        </p:nvSpPr>
        <p:spPr>
          <a:xfrm>
            <a:off x="457200" y="404664"/>
            <a:ext cx="8229600" cy="966936"/>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z="4400" smtClean="0">
                <a:solidFill>
                  <a:schemeClr val="accent1">
                    <a:lumMod val="50000"/>
                  </a:schemeClr>
                </a:solidFill>
              </a:rPr>
              <a:t>Λίγα λόγια για τον Ναό…</a:t>
            </a:r>
            <a:endParaRPr lang="el-GR" sz="4400">
              <a:solidFill>
                <a:schemeClr val="accent1">
                  <a:lumMod val="50000"/>
                </a:schemeClr>
              </a:solidFill>
            </a:endParaRPr>
          </a:p>
        </p:txBody>
      </p:sp>
      <p:pic>
        <p:nvPicPr>
          <p:cNvPr id="4" name="Picture 2" descr="C:\Users\DIMITRIS\Desktop\EIKONES AGIOY ANTONIOY\20150327_111202.jpg"/>
          <p:cNvPicPr>
            <a:picLocks noChangeAspect="1" noChangeArrowheads="1"/>
          </p:cNvPicPr>
          <p:nvPr/>
        </p:nvPicPr>
        <p:blipFill>
          <a:blip r:embed="rId2" cstate="print"/>
          <a:srcRect l="49083" t="7773" r="28862" b="4526"/>
          <a:stretch>
            <a:fillRect/>
          </a:stretch>
        </p:blipFill>
        <p:spPr bwMode="auto">
          <a:xfrm rot="21429970">
            <a:off x="6764803" y="1393445"/>
            <a:ext cx="2255842" cy="5045941"/>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332656"/>
            <a:ext cx="8229600" cy="864096"/>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mtClean="0">
                <a:solidFill>
                  <a:schemeClr val="accent1">
                    <a:lumMod val="50000"/>
                  </a:schemeClr>
                </a:solidFill>
                <a:latin typeface="Batang" pitchFamily="18" charset="-127"/>
                <a:ea typeface="Batang" pitchFamily="18" charset="-127"/>
              </a:rPr>
              <a:t>Οι Τοιχογραφίες του Ναού...</a:t>
            </a:r>
            <a:endParaRPr lang="el-GR">
              <a:solidFill>
                <a:schemeClr val="accent1">
                  <a:lumMod val="50000"/>
                </a:schemeClr>
              </a:solidFill>
              <a:latin typeface="Book Antiqua" pitchFamily="18" charset="0"/>
            </a:endParaRPr>
          </a:p>
        </p:txBody>
      </p:sp>
      <p:pic>
        <p:nvPicPr>
          <p:cNvPr id="4" name="Picture 2" descr="C:\Users\DIMITRIS\Desktop\EIKONES AGIOY ANTONIOY\20150327_113007.jpg"/>
          <p:cNvPicPr>
            <a:picLocks noGrp="1" noChangeAspect="1" noChangeArrowheads="1"/>
          </p:cNvPicPr>
          <p:nvPr>
            <p:ph idx="1"/>
          </p:nvPr>
        </p:nvPicPr>
        <p:blipFill>
          <a:blip r:embed="rId2" cstate="print">
            <a:lum bright="10000" contrast="40000"/>
          </a:blip>
          <a:srcRect/>
          <a:stretch>
            <a:fillRect/>
          </a:stretch>
        </p:blipFill>
        <p:spPr>
          <a:xfrm>
            <a:off x="323528" y="1484784"/>
            <a:ext cx="3524642" cy="4680520"/>
          </a:xfrm>
          <a:effectLst>
            <a:softEdge rad="112500"/>
          </a:effectLst>
        </p:spPr>
      </p:pic>
      <p:sp>
        <p:nvSpPr>
          <p:cNvPr id="6" name="5 - TextBox"/>
          <p:cNvSpPr txBox="1"/>
          <p:nvPr/>
        </p:nvSpPr>
        <p:spPr>
          <a:xfrm>
            <a:off x="3995936" y="1484784"/>
            <a:ext cx="4896544" cy="483209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l-GR" sz="2200" dirty="0">
                <a:solidFill>
                  <a:schemeClr val="accent1">
                    <a:lumMod val="50000"/>
                  </a:schemeClr>
                </a:solidFill>
                <a:latin typeface="Book Antiqua" pitchFamily="18" charset="0"/>
              </a:rPr>
              <a:t>Εργασίες συντήρησης και αποκατάστασης του Ναού, έγιναν για πρώτη φορά το 1994 από την </a:t>
            </a:r>
            <a:r>
              <a:rPr lang="el-GR" sz="2200" dirty="0">
                <a:solidFill>
                  <a:schemeClr val="accent1">
                    <a:lumMod val="50000"/>
                  </a:schemeClr>
                </a:solidFill>
                <a:latin typeface="Book Antiqua" pitchFamily="18" charset="0"/>
              </a:rPr>
              <a:t>εφορία </a:t>
            </a:r>
            <a:r>
              <a:rPr lang="el-GR" sz="2200" dirty="0">
                <a:solidFill>
                  <a:schemeClr val="accent1">
                    <a:lumMod val="50000"/>
                  </a:schemeClr>
                </a:solidFill>
                <a:latin typeface="Book Antiqua" pitchFamily="18" charset="0"/>
              </a:rPr>
              <a:t>Βυζαντινών αρχιτεκτόνων και αφορούσε κυρίως την συντήρηση των τοιχογραφιών. Στην αψίδα του Ιερού βήματος σώζονται ο Ιησούς και ένας άγγελος από την παράσταση των </a:t>
            </a:r>
            <a:r>
              <a:rPr lang="el-GR" sz="2200" dirty="0" err="1">
                <a:solidFill>
                  <a:schemeClr val="accent1">
                    <a:lumMod val="50000"/>
                  </a:schemeClr>
                </a:solidFill>
                <a:latin typeface="Book Antiqua" pitchFamily="18" charset="0"/>
              </a:rPr>
              <a:t>συλ</a:t>
            </a:r>
            <a:r>
              <a:rPr lang="el-GR" sz="2200" dirty="0" err="1">
                <a:solidFill>
                  <a:schemeClr val="accent1">
                    <a:lumMod val="50000"/>
                  </a:schemeClr>
                </a:solidFill>
                <a:latin typeface="Book Antiqua" pitchFamily="18" charset="0"/>
              </a:rPr>
              <a:t>ε</a:t>
            </a:r>
            <a:r>
              <a:rPr lang="el-GR" sz="2200" dirty="0" err="1">
                <a:solidFill>
                  <a:schemeClr val="accent1">
                    <a:lumMod val="50000"/>
                  </a:schemeClr>
                </a:solidFill>
                <a:latin typeface="Book Antiqua" pitchFamily="18" charset="0"/>
              </a:rPr>
              <a:t>ιτουργ</a:t>
            </a:r>
            <a:r>
              <a:rPr lang="en-US" sz="2200" dirty="0">
                <a:solidFill>
                  <a:schemeClr val="accent1">
                    <a:lumMod val="50000"/>
                  </a:schemeClr>
                </a:solidFill>
                <a:latin typeface="Book Antiqua" pitchFamily="18" charset="0"/>
              </a:rPr>
              <a:t>o</a:t>
            </a:r>
            <a:r>
              <a:rPr lang="el-GR" sz="2200" dirty="0" err="1">
                <a:solidFill>
                  <a:schemeClr val="accent1">
                    <a:lumMod val="50000"/>
                  </a:schemeClr>
                </a:solidFill>
                <a:latin typeface="Book Antiqua" pitchFamily="18" charset="0"/>
              </a:rPr>
              <a:t>ύντω</a:t>
            </a:r>
            <a:r>
              <a:rPr lang="el-GR" sz="2200" dirty="0" err="1">
                <a:solidFill>
                  <a:schemeClr val="accent1">
                    <a:lumMod val="50000"/>
                  </a:schemeClr>
                </a:solidFill>
                <a:latin typeface="Book Antiqua" pitchFamily="18" charset="0"/>
              </a:rPr>
              <a:t>ν</a:t>
            </a:r>
            <a:r>
              <a:rPr lang="el-GR" sz="2200" dirty="0">
                <a:solidFill>
                  <a:schemeClr val="accent1">
                    <a:lumMod val="50000"/>
                  </a:schemeClr>
                </a:solidFill>
                <a:latin typeface="Book Antiqua" pitchFamily="18" charset="0"/>
              </a:rPr>
              <a:t>. </a:t>
            </a:r>
            <a:r>
              <a:rPr lang="el-GR" sz="2200" dirty="0">
                <a:solidFill>
                  <a:schemeClr val="accent1">
                    <a:lumMod val="50000"/>
                  </a:schemeClr>
                </a:solidFill>
                <a:latin typeface="Book Antiqua" pitchFamily="18" charset="0"/>
              </a:rPr>
              <a:t>Από το σύνολο των τοιχογραφιών μόνο αυτές οι δύο διασώζονται μέχρι σήμερα, και μας μεταφέρουν το ύφος και τον χαρακτήρα που έδωσε ο ζωγράφος στον Ναό.</a:t>
            </a: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204864"/>
            <a:ext cx="8229600" cy="3960440"/>
          </a:xfrm>
        </p:spPr>
        <p:style>
          <a:lnRef idx="1">
            <a:schemeClr val="accent1"/>
          </a:lnRef>
          <a:fillRef idx="2">
            <a:schemeClr val="accent1"/>
          </a:fillRef>
          <a:effectRef idx="1">
            <a:schemeClr val="accent1"/>
          </a:effectRef>
          <a:fontRef idx="minor">
            <a:schemeClr val="dk1"/>
          </a:fontRef>
        </p:style>
        <p:txBody>
          <a:bodyPr>
            <a:noAutofit/>
          </a:bodyPr>
          <a:lstStyle/>
          <a:p>
            <a:pPr marL="274320" indent="-274320" algn="ctr" eaLnBrk="1" fontAlgn="auto" hangingPunct="1">
              <a:spcAft>
                <a:spcPts val="0"/>
              </a:spcAft>
              <a:buFont typeface="Wingdings 2"/>
              <a:buNone/>
              <a:defRPr/>
            </a:pPr>
            <a:r>
              <a:rPr lang="el-GR" sz="4100" b="1" dirty="0" smtClean="0">
                <a:solidFill>
                  <a:schemeClr val="accent1">
                    <a:lumMod val="50000"/>
                  </a:schemeClr>
                </a:solidFill>
                <a:latin typeface="Batang" pitchFamily="18" charset="-127"/>
                <a:ea typeface="Batang" pitchFamily="18" charset="-127"/>
              </a:rPr>
              <a:t>ΕΥΧΑΡΙΣΤΩ ΓΙΑ ΤΟΝ ΧΡΟΝΟ ΣΑΣ!</a:t>
            </a:r>
          </a:p>
          <a:p>
            <a:pPr marL="274320" indent="-274320" eaLnBrk="1" fontAlgn="auto" hangingPunct="1">
              <a:spcAft>
                <a:spcPts val="0"/>
              </a:spcAft>
              <a:buFont typeface="Arial" pitchFamily="34" charset="0"/>
              <a:buChar char="•"/>
              <a:defRPr/>
            </a:pPr>
            <a:endParaRPr lang="el-GR" sz="4100" dirty="0" smtClean="0">
              <a:solidFill>
                <a:schemeClr val="accent1">
                  <a:lumMod val="50000"/>
                </a:schemeClr>
              </a:solidFill>
              <a:latin typeface="Batang" pitchFamily="18" charset="-127"/>
              <a:ea typeface="Batang" pitchFamily="18" charset="-127"/>
            </a:endParaRPr>
          </a:p>
          <a:p>
            <a:pPr marL="274320" indent="-274320" algn="ctr" eaLnBrk="1" fontAlgn="auto" hangingPunct="1">
              <a:spcAft>
                <a:spcPts val="0"/>
              </a:spcAft>
              <a:buFont typeface="Wingdings 2"/>
              <a:buNone/>
              <a:defRPr/>
            </a:pPr>
            <a:endParaRPr lang="el-GR" sz="4100" b="1" dirty="0" smtClean="0">
              <a:solidFill>
                <a:schemeClr val="accent1">
                  <a:lumMod val="50000"/>
                </a:schemeClr>
              </a:solidFill>
              <a:latin typeface="Batang" pitchFamily="18" charset="-127"/>
              <a:ea typeface="Batang" pitchFamily="18" charset="-127"/>
            </a:endParaRPr>
          </a:p>
          <a:p>
            <a:pPr marL="274320" indent="-274320" algn="ctr" eaLnBrk="1" fontAlgn="auto" hangingPunct="1">
              <a:spcAft>
                <a:spcPts val="0"/>
              </a:spcAft>
              <a:buFont typeface="Wingdings 2"/>
              <a:buNone/>
              <a:defRPr/>
            </a:pPr>
            <a:r>
              <a:rPr lang="el-GR" sz="3100" b="1" dirty="0" smtClean="0">
                <a:solidFill>
                  <a:schemeClr val="accent1">
                    <a:lumMod val="50000"/>
                  </a:schemeClr>
                </a:solidFill>
                <a:latin typeface="Batang" pitchFamily="18" charset="-127"/>
                <a:ea typeface="Batang" pitchFamily="18" charset="-127"/>
              </a:rPr>
              <a:t>ΜΗΝΑΣ ΠΙΤΣΟΥΛΑΚΗΣ </a:t>
            </a:r>
          </a:p>
          <a:p>
            <a:pPr marL="274320" indent="-274320" eaLnBrk="1" fontAlgn="auto" hangingPunct="1">
              <a:spcAft>
                <a:spcPts val="0"/>
              </a:spcAft>
              <a:buFont typeface="Wingdings 2"/>
              <a:buChar char=""/>
              <a:defRPr/>
            </a:pPr>
            <a:endParaRPr lang="el-GR" sz="4100" dirty="0">
              <a:solidFill>
                <a:schemeClr val="accent1">
                  <a:lumMod val="50000"/>
                </a:schemeClr>
              </a:solidFill>
            </a:endParaRPr>
          </a:p>
        </p:txBody>
      </p:sp>
      <p:sp>
        <p:nvSpPr>
          <p:cNvPr id="3" name="2 - Τίτλος"/>
          <p:cNvSpPr>
            <a:spLocks noGrp="1"/>
          </p:cNvSpPr>
          <p:nvPr>
            <p:ph type="title"/>
          </p:nvPr>
        </p:nvSpPr>
        <p:spPr>
          <a:xfrm>
            <a:off x="457200" y="152400"/>
            <a:ext cx="8229600" cy="1620416"/>
          </a:xfrm>
        </p:spPr>
        <p:style>
          <a:lnRef idx="1">
            <a:schemeClr val="accent1"/>
          </a:lnRef>
          <a:fillRef idx="3">
            <a:schemeClr val="accent1"/>
          </a:fillRef>
          <a:effectRef idx="2">
            <a:schemeClr val="accent1"/>
          </a:effectRef>
          <a:fontRef idx="minor">
            <a:schemeClr val="lt1"/>
          </a:fontRef>
        </p:style>
        <p:txBody>
          <a:bodyPr>
            <a:scene3d>
              <a:camera prst="orthographicFront"/>
              <a:lightRig rig="threePt" dir="t"/>
            </a:scene3d>
            <a:sp3d extrusionH="57150">
              <a:bevelT w="38100" h="38100" prst="slope"/>
            </a:sp3d>
          </a:bodyPr>
          <a:lstStyle/>
          <a:p>
            <a:pPr algn="ctr" eaLnBrk="1" fontAlgn="auto" hangingPunct="1">
              <a:spcAft>
                <a:spcPts val="0"/>
              </a:spcAft>
              <a:defRPr/>
            </a:pPr>
            <a:r>
              <a:rPr lang="el-GR" sz="10000" b="1" cap="all" smtClean="0">
                <a:ln w="9000" cmpd="sng">
                  <a:solidFill>
                    <a:schemeClr val="accent1">
                      <a:lumMod val="50000"/>
                    </a:schemeClr>
                  </a:solidFill>
                  <a:prstDash val="solid"/>
                </a:ln>
                <a:solidFill>
                  <a:schemeClr val="accent1">
                    <a:lumMod val="50000"/>
                  </a:schemeClr>
                </a:solidFill>
                <a:effectLst>
                  <a:outerShdw blurRad="38100" dist="38100" dir="2700000" algn="tl">
                    <a:srgbClr val="000000">
                      <a:alpha val="43137"/>
                    </a:srgbClr>
                  </a:outerShdw>
                  <a:reflection blurRad="6350" stA="60000" endA="900" endPos="58000" dir="5400000" sy="-100000" algn="bl" rotWithShape="0"/>
                </a:effectLst>
                <a:latin typeface="Batang" pitchFamily="18" charset="-127"/>
                <a:ea typeface="Batang" pitchFamily="18" charset="-127"/>
              </a:rPr>
              <a:t>ΤΕΛΟΣ</a:t>
            </a:r>
            <a:endParaRPr lang="el-GR" sz="10000">
              <a:ln w="9000" cmpd="sng">
                <a:solidFill>
                  <a:schemeClr val="accent1">
                    <a:lumMod val="50000"/>
                  </a:schemeClr>
                </a:solidFill>
                <a:prstDash val="solid"/>
              </a:ln>
              <a:solidFill>
                <a:schemeClr val="accent1">
                  <a:lumMod val="50000"/>
                </a:schemeClr>
              </a:solidFill>
              <a:effectLst>
                <a:outerShdw blurRad="38100" dist="38100" dir="2700000" algn="tl">
                  <a:srgbClr val="000000">
                    <a:alpha val="43137"/>
                  </a:srgbClr>
                </a:outerShdw>
                <a:reflection blurRad="6350" stA="60000" endA="900" endPos="58000" dir="5400000" sy="-100000" algn="bl" rotWithShape="0"/>
              </a:effectLst>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4834880" cy="4785320"/>
          </a:xfrm>
        </p:spPr>
        <p:style>
          <a:lnRef idx="1">
            <a:schemeClr val="accent1"/>
          </a:lnRef>
          <a:fillRef idx="2">
            <a:schemeClr val="accent1"/>
          </a:fillRef>
          <a:effectRef idx="1">
            <a:schemeClr val="accent1"/>
          </a:effectRef>
          <a:fontRef idx="minor">
            <a:schemeClr val="dk1"/>
          </a:fontRef>
        </p:style>
        <p:txBody>
          <a:bodyPr>
            <a:noAutofit/>
          </a:bodyPr>
          <a:lstStyle/>
          <a:p>
            <a:pPr marL="274320" indent="-274320" eaLnBrk="1" fontAlgn="auto" hangingPunct="1">
              <a:spcAft>
                <a:spcPts val="0"/>
              </a:spcAft>
              <a:buFont typeface="Wingdings 2"/>
              <a:buNone/>
              <a:defRPr/>
            </a:pPr>
            <a:r>
              <a:rPr lang="el-GR" sz="3000" dirty="0" smtClean="0">
                <a:solidFill>
                  <a:schemeClr val="accent1">
                    <a:lumMod val="50000"/>
                  </a:schemeClr>
                </a:solidFill>
                <a:latin typeface="Batang" pitchFamily="18" charset="-127"/>
                <a:ea typeface="Batang" pitchFamily="18" charset="-127"/>
              </a:rPr>
              <a:t>Ο ναός χρονολογείται τον 15</a:t>
            </a:r>
            <a:r>
              <a:rPr lang="el-GR" sz="3000" baseline="30000" dirty="0" smtClean="0">
                <a:solidFill>
                  <a:schemeClr val="accent1">
                    <a:lumMod val="50000"/>
                  </a:schemeClr>
                </a:solidFill>
                <a:latin typeface="Batang" pitchFamily="18" charset="-127"/>
                <a:ea typeface="Batang" pitchFamily="18" charset="-127"/>
              </a:rPr>
              <a:t>ο</a:t>
            </a:r>
            <a:r>
              <a:rPr lang="el-GR" sz="3000" dirty="0" smtClean="0">
                <a:solidFill>
                  <a:schemeClr val="accent1">
                    <a:lumMod val="50000"/>
                  </a:schemeClr>
                </a:solidFill>
                <a:latin typeface="Batang" pitchFamily="18" charset="-127"/>
                <a:ea typeface="Batang" pitchFamily="18" charset="-127"/>
              </a:rPr>
              <a:t> αιώνα. Πρόκειται για ναό με δύο εισόδους, όπου και στις δύο παρατηρείται κορντόνε και ανακουφιστικό τόξο, </a:t>
            </a:r>
          </a:p>
          <a:p>
            <a:pPr marL="274320" indent="-274320" eaLnBrk="1" fontAlgn="auto" hangingPunct="1">
              <a:spcAft>
                <a:spcPts val="0"/>
              </a:spcAft>
              <a:buFont typeface="Wingdings 2"/>
              <a:buNone/>
              <a:defRPr/>
            </a:pPr>
            <a:r>
              <a:rPr lang="el-GR" sz="3000" dirty="0" smtClean="0">
                <a:solidFill>
                  <a:schemeClr val="accent1">
                    <a:lumMod val="50000"/>
                  </a:schemeClr>
                </a:solidFill>
                <a:latin typeface="Batang" pitchFamily="18" charset="-127"/>
                <a:ea typeface="Batang" pitchFamily="18" charset="-127"/>
              </a:rPr>
              <a:t>  ενώ είναι ένας μονόχορος καμαροσκέπαστος ναός.</a:t>
            </a:r>
            <a:endParaRPr lang="el-GR" sz="3000" dirty="0">
              <a:solidFill>
                <a:schemeClr val="accent1">
                  <a:lumMod val="50000"/>
                </a:schemeClr>
              </a:solidFill>
            </a:endParaRPr>
          </a:p>
        </p:txBody>
      </p:sp>
      <p:sp>
        <p:nvSpPr>
          <p:cNvPr id="3" name="2 - Τίτλος"/>
          <p:cNvSpPr>
            <a:spLocks noGrp="1"/>
          </p:cNvSpPr>
          <p:nvPr>
            <p:ph type="title"/>
          </p:nvPr>
        </p:nvSpPr>
        <p:spPr>
          <a:xfrm>
            <a:off x="457200" y="404664"/>
            <a:ext cx="8229600" cy="966936"/>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mtClean="0">
                <a:solidFill>
                  <a:schemeClr val="accent1">
                    <a:lumMod val="50000"/>
                  </a:schemeClr>
                </a:solidFill>
                <a:latin typeface="Batang" pitchFamily="18" charset="-127"/>
                <a:ea typeface="Batang" pitchFamily="18" charset="-127"/>
              </a:rPr>
              <a:t>Η αρχιτεκτονική του ναού...</a:t>
            </a:r>
            <a:r>
              <a:rPr lang="el-GR" smtClean="0">
                <a:solidFill>
                  <a:schemeClr val="accent1">
                    <a:lumMod val="50000"/>
                  </a:schemeClr>
                </a:solidFill>
              </a:rPr>
              <a:t> </a:t>
            </a:r>
            <a:endParaRPr lang="el-GR">
              <a:solidFill>
                <a:schemeClr val="accent1">
                  <a:lumMod val="50000"/>
                </a:schemeClr>
              </a:solidFill>
            </a:endParaRPr>
          </a:p>
        </p:txBody>
      </p:sp>
      <p:pic>
        <p:nvPicPr>
          <p:cNvPr id="4" name="3 - Εικόνα" descr="11104010_346618348870443_1119986533_n.jpg"/>
          <p:cNvPicPr>
            <a:picLocks noChangeAspect="1"/>
          </p:cNvPicPr>
          <p:nvPr/>
        </p:nvPicPr>
        <p:blipFill>
          <a:blip r:embed="rId2" cstate="print">
            <a:lum contrast="10000"/>
          </a:blip>
          <a:stretch>
            <a:fillRect/>
          </a:stretch>
        </p:blipFill>
        <p:spPr>
          <a:xfrm>
            <a:off x="5436096" y="1484784"/>
            <a:ext cx="3168352" cy="482453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779912" y="1524000"/>
            <a:ext cx="4906888" cy="4572000"/>
          </a:xfrm>
        </p:spPr>
        <p:style>
          <a:lnRef idx="1">
            <a:schemeClr val="accent1"/>
          </a:lnRef>
          <a:fillRef idx="2">
            <a:schemeClr val="accent1"/>
          </a:fillRef>
          <a:effectRef idx="1">
            <a:schemeClr val="accent1"/>
          </a:effectRef>
          <a:fontRef idx="minor">
            <a:schemeClr val="dk1"/>
          </a:fontRef>
        </p:style>
        <p:txBody>
          <a:bodyPr>
            <a:normAutofit/>
          </a:bodyPr>
          <a:lstStyle/>
          <a:p>
            <a:pPr marL="274320" indent="-274320" eaLnBrk="1" fontAlgn="auto" hangingPunct="1">
              <a:spcAft>
                <a:spcPts val="0"/>
              </a:spcAft>
              <a:buFont typeface="Wingdings 2"/>
              <a:buChar char=""/>
              <a:defRPr/>
            </a:pPr>
            <a:r>
              <a:rPr lang="el-GR" sz="3000" dirty="0" smtClean="0">
                <a:solidFill>
                  <a:schemeClr val="accent1">
                    <a:lumMod val="50000"/>
                  </a:schemeClr>
                </a:solidFill>
                <a:latin typeface="Batang" pitchFamily="18" charset="-127"/>
                <a:ea typeface="Batang" pitchFamily="18" charset="-127"/>
              </a:rPr>
              <a:t>Εσωτερικά του ναού κυριαρχούν οι τοιχογραφίες του βίου της Αγίας Παρασκευής στις οποίες ο ζωγράφος απεικονίζει τους βασανιστές της Αγίας ως Ενετούς που καταλήγουν στην κόλαση.  </a:t>
            </a:r>
          </a:p>
          <a:p>
            <a:pPr marL="274320" indent="-274320" eaLnBrk="1" fontAlgn="auto" hangingPunct="1">
              <a:spcAft>
                <a:spcPts val="0"/>
              </a:spcAft>
              <a:buFont typeface="Wingdings 2"/>
              <a:buChar char=""/>
              <a:defRPr/>
            </a:pPr>
            <a:endParaRPr lang="el-GR" dirty="0">
              <a:solidFill>
                <a:schemeClr val="accent1">
                  <a:lumMod val="50000"/>
                </a:schemeClr>
              </a:solidFill>
            </a:endParaRPr>
          </a:p>
        </p:txBody>
      </p:sp>
      <p:sp>
        <p:nvSpPr>
          <p:cNvPr id="3" name="2 - Τίτλος"/>
          <p:cNvSpPr>
            <a:spLocks noGrp="1"/>
          </p:cNvSpPr>
          <p:nvPr>
            <p:ph type="title"/>
          </p:nvPr>
        </p:nvSpPr>
        <p:spPr>
          <a:xfrm>
            <a:off x="457200" y="332656"/>
            <a:ext cx="8229600" cy="1038944"/>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mtClean="0">
                <a:solidFill>
                  <a:schemeClr val="accent1">
                    <a:lumMod val="50000"/>
                  </a:schemeClr>
                </a:solidFill>
                <a:latin typeface="Batang" pitchFamily="18" charset="-127"/>
                <a:ea typeface="Batang" pitchFamily="18" charset="-127"/>
              </a:rPr>
              <a:t>Ο ναός εσωτερικά</a:t>
            </a:r>
            <a:endParaRPr lang="el-GR"/>
          </a:p>
        </p:txBody>
      </p:sp>
      <p:pic>
        <p:nvPicPr>
          <p:cNvPr id="4" name="3 - Εικόνα" descr="11080099_346618335537111_89403480_n.jpg"/>
          <p:cNvPicPr>
            <a:picLocks noChangeAspect="1"/>
          </p:cNvPicPr>
          <p:nvPr/>
        </p:nvPicPr>
        <p:blipFill>
          <a:blip r:embed="rId2" cstate="print">
            <a:lum contrast="10000"/>
          </a:blip>
          <a:stretch>
            <a:fillRect/>
          </a:stretch>
        </p:blipFill>
        <p:spPr>
          <a:xfrm>
            <a:off x="467544" y="1556792"/>
            <a:ext cx="3037838" cy="4608512"/>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492933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274320" indent="-274320" algn="ctr" eaLnBrk="1" fontAlgn="auto" hangingPunct="1">
              <a:spcAft>
                <a:spcPts val="0"/>
              </a:spcAft>
              <a:buClr>
                <a:schemeClr val="accent4">
                  <a:lumMod val="75000"/>
                </a:schemeClr>
              </a:buClr>
              <a:buFont typeface="Wingdings 2"/>
              <a:buNone/>
              <a:defRPr/>
            </a:pPr>
            <a:r>
              <a:rPr lang="el-GR" sz="3600" b="1" dirty="0" smtClean="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rPr>
              <a:t>Ιερό βήμα</a:t>
            </a:r>
          </a:p>
          <a:p>
            <a:pPr marL="274320" indent="-274320" eaLnBrk="1" fontAlgn="auto" hangingPunct="1">
              <a:spcAft>
                <a:spcPts val="0"/>
              </a:spcAft>
              <a:buClr>
                <a:schemeClr val="accent4">
                  <a:lumMod val="75000"/>
                </a:schemeClr>
              </a:buClr>
              <a:buFont typeface="Wingdings 2"/>
              <a:buNone/>
              <a:defRPr/>
            </a:pPr>
            <a:r>
              <a:rPr lang="el-GR" sz="2800" dirty="0" smtClean="0">
                <a:solidFill>
                  <a:schemeClr val="accent1">
                    <a:lumMod val="50000"/>
                  </a:schemeClr>
                </a:solidFill>
                <a:latin typeface="Batang" pitchFamily="18" charset="-127"/>
                <a:ea typeface="Batang" pitchFamily="18" charset="-127"/>
              </a:rPr>
              <a:t>   Στο τεταρτοσφαίριο απεικονίζεται ο Ιησούς ως αρχιερέας. Ευλογεί με το δεξί του χέρι, ενώ με το αριστερό κρατάει ανοικτό ευαγγέλιο. Από την βόρια εσωτερική πλευρά του τεταρτοσφαιρίου ξεκινάει γραπτή επιγραφή η οποία καταλήγει στη νότια εσωτερική πλευρά του Ιερού βήματος. Στην κόγχη εικονίζονται δύο Ιεράρχες προς το κέντρο της αψίδας, οι οποίοι συμμετέχουν μαζί μας στην λειτουργία. Στην καμάρα του βήματος βόρια η ανάληψη του Χριστού και νότια η πεντηκοστή.      </a:t>
            </a:r>
          </a:p>
          <a:p>
            <a:pPr marL="274320" indent="-274320" eaLnBrk="1" fontAlgn="auto" hangingPunct="1">
              <a:spcAft>
                <a:spcPts val="0"/>
              </a:spcAft>
              <a:buFont typeface="Wingdings 2"/>
              <a:buChar char=""/>
              <a:defRPr/>
            </a:pPr>
            <a:endParaRPr lang="el-GR" dirty="0">
              <a:solidFill>
                <a:schemeClr val="accent1">
                  <a:lumMod val="50000"/>
                </a:schemeClr>
              </a:solidFill>
            </a:endParaRPr>
          </a:p>
        </p:txBody>
      </p:sp>
      <p:sp>
        <p:nvSpPr>
          <p:cNvPr id="3" name="2 - Τίτλος"/>
          <p:cNvSpPr>
            <a:spLocks noGrp="1"/>
          </p:cNvSpPr>
          <p:nvPr>
            <p:ph type="title"/>
          </p:nvPr>
        </p:nvSpPr>
        <p:spPr>
          <a:xfrm>
            <a:off x="457200" y="404664"/>
            <a:ext cx="8229600" cy="966936"/>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mtClean="0">
                <a:solidFill>
                  <a:schemeClr val="accent1">
                    <a:lumMod val="50000"/>
                  </a:schemeClr>
                </a:solidFill>
                <a:latin typeface="Batang" pitchFamily="18" charset="-127"/>
                <a:ea typeface="Batang" pitchFamily="18" charset="-127"/>
              </a:rPr>
              <a:t>Τοιχογραφίες</a:t>
            </a:r>
            <a:endParaRPr lang="el-GR">
              <a:solidFill>
                <a:schemeClr val="accent1">
                  <a:lumMod val="50000"/>
                </a:schemeClr>
              </a:solidFill>
            </a:endParaRPr>
          </a:p>
        </p:txBody>
      </p:sp>
      <p:cxnSp>
        <p:nvCxnSpPr>
          <p:cNvPr id="5" name="4 - Ευθεία γραμμή σύνδεσης"/>
          <p:cNvCxnSpPr/>
          <p:nvPr/>
        </p:nvCxnSpPr>
        <p:spPr>
          <a:xfrm>
            <a:off x="899592" y="1889125"/>
            <a:ext cx="756084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628800"/>
            <a:ext cx="8229600" cy="4824536"/>
          </a:xfrm>
        </p:spPr>
        <p:style>
          <a:lnRef idx="1">
            <a:schemeClr val="accent1"/>
          </a:lnRef>
          <a:fillRef idx="2">
            <a:schemeClr val="accent1"/>
          </a:fillRef>
          <a:effectRef idx="1">
            <a:schemeClr val="accent1"/>
          </a:effectRef>
          <a:fontRef idx="minor">
            <a:schemeClr val="dk1"/>
          </a:fontRef>
        </p:style>
        <p:txBody>
          <a:bodyPr>
            <a:normAutofit/>
          </a:bodyPr>
          <a:lstStyle/>
          <a:p>
            <a:pPr marL="274320" indent="-274320" algn="ctr" eaLnBrk="1" fontAlgn="auto" hangingPunct="1">
              <a:spcAft>
                <a:spcPts val="0"/>
              </a:spcAft>
              <a:buFont typeface="Wingdings 2"/>
              <a:buNone/>
              <a:defRPr/>
            </a:pPr>
            <a:r>
              <a:rPr lang="el-GR" sz="3300" b="1" dirty="0" smtClean="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rPr>
              <a:t>Κύριος Ναός</a:t>
            </a:r>
          </a:p>
          <a:p>
            <a:pPr marL="274320" indent="-274320" eaLnBrk="1" fontAlgn="auto" hangingPunct="1">
              <a:spcAft>
                <a:spcPts val="0"/>
              </a:spcAft>
              <a:buFont typeface="Wingdings 2"/>
              <a:buNone/>
              <a:defRPr/>
            </a:pPr>
            <a:r>
              <a:rPr lang="el-GR" sz="2900" dirty="0" smtClean="0">
                <a:solidFill>
                  <a:schemeClr val="accent1">
                    <a:lumMod val="50000"/>
                  </a:schemeClr>
                </a:solidFill>
                <a:latin typeface="Batang" pitchFamily="18" charset="-127"/>
                <a:ea typeface="Batang" pitchFamily="18" charset="-127"/>
              </a:rPr>
              <a:t>  Στον Ναό υπάρχουν είκοσι δύο παραστάσεις με τον βίο της Αγίας Παρασκευής. Στον Νότιο τοίχο εικονίζονται τρείς ολόσωμοι Άγιοι, η παράσταση του εναγκαλισμού του Πέτρου και του Παύλου, και τέσσερεις Άγιοι στρατιωτικοί. Στον δυτικό τοίχο παρατηρείτε η παράσταση της δευτέρας Παρουσίας του Κυρίου και της μέλλουσας κρίσης, με την σκηνή της κατάληξης των βασανιστών της Αγίας στην κόλαση.     </a:t>
            </a:r>
          </a:p>
          <a:p>
            <a:pPr marL="274320" indent="-274320" eaLnBrk="1" fontAlgn="auto" hangingPunct="1">
              <a:spcAft>
                <a:spcPts val="0"/>
              </a:spcAft>
              <a:buFont typeface="Wingdings 2"/>
              <a:buChar char=""/>
              <a:defRPr/>
            </a:pPr>
            <a:endParaRPr lang="el-GR" dirty="0">
              <a:solidFill>
                <a:schemeClr val="accent1">
                  <a:lumMod val="50000"/>
                </a:schemeClr>
              </a:solidFill>
            </a:endParaRPr>
          </a:p>
        </p:txBody>
      </p:sp>
      <p:sp>
        <p:nvSpPr>
          <p:cNvPr id="4" name="2 - Τίτλος"/>
          <p:cNvSpPr>
            <a:spLocks noGrp="1"/>
          </p:cNvSpPr>
          <p:nvPr>
            <p:ph type="title"/>
          </p:nvPr>
        </p:nvSpPr>
        <p:spPr>
          <a:xfrm>
            <a:off x="457200" y="404664"/>
            <a:ext cx="8229600" cy="966936"/>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mtClean="0">
                <a:solidFill>
                  <a:schemeClr val="accent1">
                    <a:lumMod val="50000"/>
                  </a:schemeClr>
                </a:solidFill>
                <a:latin typeface="Batang" pitchFamily="18" charset="-127"/>
                <a:ea typeface="Batang" pitchFamily="18" charset="-127"/>
              </a:rPr>
              <a:t>Τοιχογραφίες</a:t>
            </a:r>
            <a:endParaRPr lang="el-GR">
              <a:solidFill>
                <a:schemeClr val="accent1">
                  <a:lumMod val="50000"/>
                </a:schemeClr>
              </a:solidFill>
            </a:endParaRPr>
          </a:p>
        </p:txBody>
      </p:sp>
      <p:cxnSp>
        <p:nvCxnSpPr>
          <p:cNvPr id="6" name="5 - Ευθεία γραμμή σύνδεσης"/>
          <p:cNvCxnSpPr/>
          <p:nvPr/>
        </p:nvCxnSpPr>
        <p:spPr>
          <a:xfrm>
            <a:off x="827584" y="1889125"/>
            <a:ext cx="763284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1086958_346618268870451_72574735_n.jpg"/>
          <p:cNvPicPr>
            <a:picLocks noChangeAspect="1"/>
          </p:cNvPicPr>
          <p:nvPr/>
        </p:nvPicPr>
        <p:blipFill>
          <a:blip r:embed="rId2" cstate="print">
            <a:lum contrast="20000"/>
          </a:blip>
          <a:stretch>
            <a:fillRect/>
          </a:stretch>
        </p:blipFill>
        <p:spPr>
          <a:xfrm>
            <a:off x="323528" y="404664"/>
            <a:ext cx="8496944" cy="6048672"/>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628800"/>
            <a:ext cx="8229600" cy="4680520"/>
          </a:xfrm>
        </p:spPr>
        <p:style>
          <a:lnRef idx="1">
            <a:schemeClr val="accent1"/>
          </a:lnRef>
          <a:fillRef idx="2">
            <a:schemeClr val="accent1"/>
          </a:fillRef>
          <a:effectRef idx="1">
            <a:schemeClr val="accent1"/>
          </a:effectRef>
          <a:fontRef idx="minor">
            <a:schemeClr val="dk1"/>
          </a:fontRef>
        </p:style>
        <p:txBody>
          <a:bodyPr>
            <a:normAutofit/>
          </a:bodyPr>
          <a:lstStyle/>
          <a:p>
            <a:pPr marL="274320" indent="-274320" eaLnBrk="1" fontAlgn="auto" hangingPunct="1">
              <a:spcAft>
                <a:spcPts val="0"/>
              </a:spcAft>
              <a:buFont typeface="Wingdings 2"/>
              <a:buNone/>
              <a:defRPr/>
            </a:pPr>
            <a:r>
              <a:rPr lang="el-GR" sz="3200" dirty="0" smtClean="0">
                <a:solidFill>
                  <a:schemeClr val="accent1">
                    <a:lumMod val="50000"/>
                  </a:schemeClr>
                </a:solidFill>
                <a:latin typeface="Batang" pitchFamily="18" charset="-127"/>
                <a:ea typeface="Batang" pitchFamily="18" charset="-127"/>
              </a:rPr>
              <a:t>  Ας σημειωθεί ότι νησί κατακτήθηκε από την Βενετία το 1209 οπότε ξεκίνησε η περίοδος που είναι γνωστή με το όνομα Ενετοκρατία της Κρήτης και διήρκησε έως το 1669, όταν τοιχογραφήθηκε δηλαδή και ο ναός, εκεί οφείλεται λοιπόν η αναπαράσταση των τυράννων της Αγίας Παρασκευής σε Ενετούς.     </a:t>
            </a:r>
          </a:p>
          <a:p>
            <a:pPr marL="274320" indent="-274320" eaLnBrk="1" fontAlgn="auto" hangingPunct="1">
              <a:spcAft>
                <a:spcPts val="0"/>
              </a:spcAft>
              <a:buFont typeface="Wingdings 2"/>
              <a:buChar char=""/>
              <a:defRPr/>
            </a:pPr>
            <a:endParaRPr lang="el-GR" sz="3200" dirty="0">
              <a:solidFill>
                <a:schemeClr val="accent1">
                  <a:lumMod val="50000"/>
                </a:schemeClr>
              </a:solidFill>
            </a:endParaRPr>
          </a:p>
        </p:txBody>
      </p:sp>
      <p:sp>
        <p:nvSpPr>
          <p:cNvPr id="3" name="2 - Τίτλος"/>
          <p:cNvSpPr>
            <a:spLocks noGrp="1"/>
          </p:cNvSpPr>
          <p:nvPr>
            <p:ph type="title"/>
          </p:nvPr>
        </p:nvSpPr>
        <p:spPr>
          <a:xfrm>
            <a:off x="457200" y="476672"/>
            <a:ext cx="8229600" cy="894928"/>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mtClean="0">
                <a:solidFill>
                  <a:schemeClr val="accent1">
                    <a:lumMod val="50000"/>
                  </a:schemeClr>
                </a:solidFill>
                <a:latin typeface="Batang" pitchFamily="18" charset="-127"/>
                <a:ea typeface="Batang" pitchFamily="18" charset="-127"/>
              </a:rPr>
              <a:t>Λίγα λόγια για τον ναό</a:t>
            </a:r>
            <a:endParaRPr lang="el-GR">
              <a:solidFill>
                <a:schemeClr val="accent1">
                  <a:lumMod val="50000"/>
                </a:schemeClr>
              </a:solidFill>
            </a:endParaRP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1084503_346618318870446_985356808_n.jpg"/>
          <p:cNvPicPr>
            <a:picLocks noChangeAspect="1"/>
          </p:cNvPicPr>
          <p:nvPr/>
        </p:nvPicPr>
        <p:blipFill>
          <a:blip r:embed="rId2" cstate="print">
            <a:lum contrast="10000"/>
          </a:blip>
          <a:stretch>
            <a:fillRect/>
          </a:stretch>
        </p:blipFill>
        <p:spPr>
          <a:xfrm>
            <a:off x="395536" y="332656"/>
            <a:ext cx="8280920" cy="6120680"/>
          </a:xfrm>
          <a:prstGeom prst="rect">
            <a:avLst/>
          </a:prstGeom>
          <a:ln>
            <a:noFill/>
          </a:ln>
          <a:effectLst>
            <a:softEdge rad="112500"/>
          </a:effectLst>
        </p:spPr>
      </p:pic>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1116360"/>
          </a:xfrm>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el-GR" sz="5400" smtClean="0">
                <a:solidFill>
                  <a:schemeClr val="accent1">
                    <a:lumMod val="50000"/>
                  </a:schemeClr>
                </a:solidFill>
                <a:effectLst>
                  <a:outerShdw blurRad="60007" dist="310007" dir="7680000" sy="30000" kx="1300200" algn="ctr" rotWithShape="0">
                    <a:prstClr val="black">
                      <a:alpha val="32000"/>
                    </a:prstClr>
                  </a:outerShdw>
                </a:effectLst>
              </a:rPr>
              <a:t>ΑΓΙΟΣ   ΑΝΤΩΝΙΟΣ</a:t>
            </a:r>
            <a:endParaRPr lang="el-GR" sz="5400">
              <a:solidFill>
                <a:schemeClr val="accent1">
                  <a:lumMod val="50000"/>
                </a:schemeClr>
              </a:solidFill>
              <a:effectLst>
                <a:outerShdw blurRad="60007" dist="310007" dir="7680000" sy="30000" kx="1300200" algn="ctr" rotWithShape="0">
                  <a:prstClr val="black">
                    <a:alpha val="32000"/>
                  </a:prstClr>
                </a:outerShdw>
              </a:effectLst>
            </a:endParaRPr>
          </a:p>
        </p:txBody>
      </p:sp>
      <p:pic>
        <p:nvPicPr>
          <p:cNvPr id="4" name="3 - Εικόνα" descr="11104209_346618265537118_531555805_n.jpg"/>
          <p:cNvPicPr>
            <a:picLocks noChangeAspect="1"/>
          </p:cNvPicPr>
          <p:nvPr/>
        </p:nvPicPr>
        <p:blipFill>
          <a:blip r:embed="rId2" cstate="print">
            <a:lum contrast="20000"/>
          </a:blip>
          <a:stretch>
            <a:fillRect/>
          </a:stretch>
        </p:blipFill>
        <p:spPr>
          <a:xfrm>
            <a:off x="539552" y="1484784"/>
            <a:ext cx="8208912" cy="478346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TotalTime>
  <Words>435</Words>
  <Application>Microsoft Office PowerPoint</Application>
  <PresentationFormat>Προβολή στην οθόνη (4:3)</PresentationFormat>
  <Paragraphs>24</Paragraphs>
  <Slides>12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Arial</vt:lpstr>
      <vt:lpstr>Constantia</vt:lpstr>
      <vt:lpstr>Wingdings 2</vt:lpstr>
      <vt:lpstr>Calibri</vt:lpstr>
      <vt:lpstr>Batang</vt:lpstr>
      <vt:lpstr>Book Antiqua</vt:lpstr>
      <vt:lpstr>Χαρτί</vt:lpstr>
      <vt:lpstr>ΑΓΊΑ ΠΑΡΑΣΚΕΥΗ</vt:lpstr>
      <vt:lpstr>Η αρχιτεκτονική του ναού... </vt:lpstr>
      <vt:lpstr>Ο ναός εσωτερικά</vt:lpstr>
      <vt:lpstr>Τοιχογραφίες</vt:lpstr>
      <vt:lpstr>Τοιχογραφίες</vt:lpstr>
      <vt:lpstr>Διαφάνεια 6</vt:lpstr>
      <vt:lpstr>Λίγα λόγια για τον ναό</vt:lpstr>
      <vt:lpstr>Διαφάνεια 8</vt:lpstr>
      <vt:lpstr>ΑΓΙΟΣ   ΑΝΤΩΝΙΟΣ</vt:lpstr>
      <vt:lpstr>Λίγα λόγια για τον Ναό…</vt:lpstr>
      <vt:lpstr>Οι Τοιχογραφίες του Ναού...</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ΑΓΊΑ ΠΑΡΑΣΚΕΥΗ</dc:title>
  <dc:creator>DIMITRIS</dc:creator>
  <cp:lastModifiedBy>.</cp:lastModifiedBy>
  <cp:revision>9</cp:revision>
  <dcterms:created xsi:type="dcterms:W3CDTF">2015-03-29T11:56:24Z</dcterms:created>
  <dcterms:modified xsi:type="dcterms:W3CDTF">2015-04-02T16:12:24Z</dcterms:modified>
</cp:coreProperties>
</file>